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0" r:id="rId4"/>
    <p:sldId id="258" r:id="rId5"/>
    <p:sldId id="259" r:id="rId6"/>
    <p:sldId id="261" r:id="rId7"/>
  </p:sldIdLst>
  <p:sldSz cx="155448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845" y="-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D3B3C7E-BC2D-4436-8B03-AC421FA66787}"/>
              </a:ext>
            </a:extLst>
          </p:cNvPr>
          <p:cNvSpPr/>
          <p:nvPr/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66887E-4265-46F7-9DE0-605FFFC907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5130" y="1066800"/>
            <a:ext cx="8112369" cy="2073119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 cap="all" spc="39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DB1A74-54F5-45CA-8922-87FFD57515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5804" y="4876802"/>
            <a:ext cx="7821637" cy="102869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BE6EF-9D0F-4ABF-B92C-E967FE3F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AB150-954C-4F02-89AC-DA7163D75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79965" y="624535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16270-CBD7-4ACC-BFC5-9CADE7226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9B5D0C1-066E-4C02-A6B8-59FAE4A19724}"/>
              </a:ext>
            </a:extLst>
          </p:cNvPr>
          <p:cNvGrpSpPr/>
          <p:nvPr/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</a:extLst>
            </p:cNvPr>
            <p:cNvSpPr/>
            <p:nvPr/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</a:extLst>
            </p:cNvPr>
            <p:cNvCxnSpPr/>
            <p:nvPr/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</a:extLst>
            </p:cNvPr>
            <p:cNvCxnSpPr/>
            <p:nvPr/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50597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B1126-542A-43AD-8078-EE3565165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A5F98B-5F32-4561-BFBC-9F6E5DA0A3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28700" y="2161903"/>
            <a:ext cx="10134600" cy="374359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3D0DD-B04E-4E48-8EE1-51E46131A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1352D-F9C0-4442-9601-A09A7655E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C0801-9C45-40AE-AB33-5742CDA4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124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946561-59BF-4566-AD2C-9B05C4771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96250" y="723899"/>
            <a:ext cx="2271849" cy="54102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DF7870-6CBD-47E2-854C-68141BAA10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23900" y="723899"/>
            <a:ext cx="8302534" cy="5410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2FAF3-C106-49CB-A845-1FC7F7313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D5CCC-00E8-48FA-91A6-921E7B644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E1751-E7AA-406D-A977-1ACEF1FBD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45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2DC87-4B97-4A7C-BC4C-6E7724561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59FD9-57FD-4ABA-9FCD-795405253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BD40E-B0AA-47B8-900F-488A8AEC1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E623C-1E35-4485-A5B4-A71969BE7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C6BB9-EF4F-465E-985B-34521F68C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79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F5577-D71B-4279-B07A-62F703E5D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8367D-C35C-4023-BEBE-F834D033B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FCF8A-B8C6-496A-98A5-BBB52DB70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CDE45C10-227D-42DF-A888-EEFD3784F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3900" y="750338"/>
            <a:ext cx="4580642" cy="5494694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214944-8898-48BC-AE6F-065DA7BBB8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80478" y="4714704"/>
            <a:ext cx="867485" cy="115439"/>
            <a:chOff x="8910933" y="1861308"/>
            <a:chExt cx="867485" cy="1154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94B3AAB-30C4-441D-B481-D253F8325953}"/>
                </a:ext>
              </a:extLst>
            </p:cNvPr>
            <p:cNvSpPr/>
            <p:nvPr/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DCB6176-5585-40BC-BC9C-CA625F989F1B}"/>
                </a:ext>
              </a:extLst>
            </p:cNvPr>
            <p:cNvCxnSpPr/>
            <p:nvPr/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C4F1D9-97D8-43DD-A319-C56367F97FCE}"/>
                </a:ext>
              </a:extLst>
            </p:cNvPr>
            <p:cNvCxnSpPr/>
            <p:nvPr/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25E64ED-B373-4866-B5A2-E805D3168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291" y="1274475"/>
            <a:ext cx="3761832" cy="2823913"/>
          </a:xfrm>
        </p:spPr>
        <p:txBody>
          <a:bodyPr anchor="b">
            <a:normAutofit/>
          </a:bodyPr>
          <a:lstStyle>
            <a:lvl1pPr algn="ctr">
              <a:defRPr sz="3200" cap="all" spc="6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D6168-DDAE-41B2-A0D5-42185A2D0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56756" y="2730304"/>
            <a:ext cx="4383030" cy="13973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2944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825EB-71EE-41B3-89D2-47A0C7C35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62F7D-C4AD-4BD4-AAC8-F0223EE4A3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7305" y="2155369"/>
            <a:ext cx="4953000" cy="399832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FB088-28C6-4667-8DF2-0DE32AE3E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55369"/>
            <a:ext cx="4953000" cy="3998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36095F-AE34-4E94-B722-E3A1205AE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06A8E6-BD94-48EA-8F35-DA0DF910A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478AEF-56B8-49F5-81E8-663B1FFA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224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F873F-001F-4254-97F3-05329E6A7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555171"/>
            <a:ext cx="10134600" cy="113551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7B575-060F-4296-A28A-93DA109F9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7306" y="1801620"/>
            <a:ext cx="4849036" cy="814387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581A51-F4D1-4A02-9918-C416F820B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7306" y="2619103"/>
            <a:ext cx="4849036" cy="35149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2916D0-3DFE-455D-9888-3FDEFD3D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0108" y="1801620"/>
            <a:ext cx="4904585" cy="814387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93D763-0643-4A48-8007-93391C59F6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0108" y="2619103"/>
            <a:ext cx="4904585" cy="35149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A2D07B-3A5D-41C2-83B8-BD1AD6522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2C1367-FE5A-4CDD-B85B-724FFFE5B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2F244-23EB-4E1A-B74F-77F23F879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520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76C0A-BEF4-4DE4-A9D2-C60298FC7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67C0AC-3C98-4D68-AE72-CFFA1638C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A7722A-E2E4-45D2-8A20-4853ED683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6B9201-B20B-4412-B745-F2F6A914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511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C4889A-9ABE-4409-BAD8-F84C36C1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DA5A70-FE21-4CB6-A67B-1DC798E9E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4AD11-7FD2-432C-A6AB-395BE9275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420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397CF-9CDD-4E78-8F35-A2FFE786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37052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94BFE-7A85-4123-B0F7-4DB1C141C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6800"/>
            <a:ext cx="6172200" cy="48386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EFD6D-1929-4A73-A860-22A36FF5C1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B399A5-94A1-4452-AFF0-918BDA8B1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9589D8-DD83-406C-A77A-176D23993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E46024-82ED-40EF-8846-F6CC44BC5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83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D12FA-83A4-42AF-98D7-312C4C5A7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37052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CF1DC8-2932-4C6E-BFBB-8BA1C95984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5942012" cy="4838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6E0000-EF01-46A5-8A71-25FB7EA3F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AD40B-9246-4532-9F73-5BA9061C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E6B9A0-5B1C-4F7B-828A-EF74E5147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2E99FB-C932-4165-A612-8B302D8F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134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CE7638-D991-46E7-BF2C-67D1AC829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23900"/>
            <a:ext cx="10134600" cy="12884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C6B9C-4923-4DAB-9748-D5CD289EB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2161903"/>
            <a:ext cx="10134600" cy="39693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78CF6-4B33-40E4-B881-5F4C568378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765" y="6245032"/>
            <a:ext cx="5244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E857E-F564-4539-9984-10435B6140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4841" y="6245032"/>
            <a:ext cx="2659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C485584D-7D79-4248-9986-4CA35242F944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EABEF-B998-4B11-A878-8F492F8E39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9964" y="6245033"/>
            <a:ext cx="41122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EB54D17-3792-403D-9127-495845021D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717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Tx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74320" indent="-228600" algn="l" defTabSz="914400" rtl="0" eaLnBrk="1" latinLnBrk="0" hangingPunct="1">
        <a:lnSpc>
          <a:spcPct val="11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10.png"/><Relationship Id="rId21" Type="http://schemas.openxmlformats.org/officeDocument/2006/relationships/image" Target="../media/image27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9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10" Type="http://schemas.microsoft.com/office/2007/relationships/hdphoto" Target="../media/hdphoto3.wdp"/><Relationship Id="rId19" Type="http://schemas.openxmlformats.org/officeDocument/2006/relationships/image" Target="../media/image25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1.png"/><Relationship Id="rId21" Type="http://schemas.openxmlformats.org/officeDocument/2006/relationships/image" Target="../media/image49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24" Type="http://schemas.openxmlformats.org/officeDocument/2006/relationships/image" Target="../media/image52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4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17" Type="http://schemas.openxmlformats.org/officeDocument/2006/relationships/image" Target="../media/image68.png"/><Relationship Id="rId2" Type="http://schemas.openxmlformats.org/officeDocument/2006/relationships/image" Target="../media/image53.jpeg"/><Relationship Id="rId16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11" Type="http://schemas.openxmlformats.org/officeDocument/2006/relationships/image" Target="../media/image62.png"/><Relationship Id="rId5" Type="http://schemas.openxmlformats.org/officeDocument/2006/relationships/image" Target="../media/image56.jpeg"/><Relationship Id="rId15" Type="http://schemas.openxmlformats.org/officeDocument/2006/relationships/image" Target="../media/image66.jpeg"/><Relationship Id="rId10" Type="http://schemas.openxmlformats.org/officeDocument/2006/relationships/image" Target="../media/image61.png"/><Relationship Id="rId4" Type="http://schemas.openxmlformats.org/officeDocument/2006/relationships/image" Target="../media/image55.jpeg"/><Relationship Id="rId9" Type="http://schemas.openxmlformats.org/officeDocument/2006/relationships/image" Target="../media/image60.jpeg"/><Relationship Id="rId14" Type="http://schemas.openxmlformats.org/officeDocument/2006/relationships/image" Target="../media/image6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AB7CFDD-E67B-4078-9BD0-D09D4200E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5544799" cy="100584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91E377-3C4E-4C42-B42C-858169F3A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5544799" cy="10058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odern contemporary living room interior">
            <a:extLst>
              <a:ext uri="{FF2B5EF4-FFF2-40B4-BE49-F238E27FC236}">
                <a16:creationId xmlns:a16="http://schemas.microsoft.com/office/drawing/2014/main" id="{7CF02BD3-DE2A-4EE1-B2EE-24BE5FA29F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1000"/>
          </a:blip>
          <a:srcRect r="8045"/>
          <a:stretch/>
        </p:blipFill>
        <p:spPr>
          <a:xfrm>
            <a:off x="-1" y="1"/>
            <a:ext cx="15544800" cy="100583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8F9C81-AA1D-49B1-9976-2A4635971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0636" y="1564641"/>
            <a:ext cx="9272320" cy="3046748"/>
          </a:xfrm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Condo Design</a:t>
            </a:r>
            <a:br>
              <a:rPr lang="en-US" sz="5400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Principles &amp; Elements of Design Related to interior design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3ADE45-54B9-46D4-9F78-748FC54DC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37709" y="7152644"/>
            <a:ext cx="6469378" cy="1844033"/>
          </a:xfrm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Meirav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Goldhour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Professor &amp; Program Coordinator of Interior Design at Converse University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1B7537E-7B93-4306-B9DF-4CD583E0A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219388" y="6214970"/>
            <a:ext cx="1106045" cy="169311"/>
            <a:chOff x="8910933" y="1861308"/>
            <a:chExt cx="867485" cy="11543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0AB796C-11E6-468E-9C0D-38940D8E2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FC9ACE4-DF02-4B56-B482-DDAD2EC09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99CC309-9401-4122-8206-A304650EFC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19018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D95D57B-8ABB-43F7-90A5-077B15E295E4}"/>
              </a:ext>
            </a:extLst>
          </p:cNvPr>
          <p:cNvSpPr/>
          <p:nvPr/>
        </p:nvSpPr>
        <p:spPr>
          <a:xfrm>
            <a:off x="0" y="0"/>
            <a:ext cx="12954000" cy="7505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849938D-6ED6-45FE-9E9E-D0D92B163E8B}"/>
              </a:ext>
            </a:extLst>
          </p:cNvPr>
          <p:cNvGrpSpPr/>
          <p:nvPr/>
        </p:nvGrpSpPr>
        <p:grpSpPr>
          <a:xfrm>
            <a:off x="39115" y="116492"/>
            <a:ext cx="15700324" cy="9925292"/>
            <a:chOff x="0" y="-786196"/>
            <a:chExt cx="17154525" cy="1084459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E8E669D-9331-4CB2-8EB5-B34DB6E778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</a:blip>
            <a:srcRect b="12024"/>
            <a:stretch/>
          </p:blipFill>
          <p:spPr>
            <a:xfrm>
              <a:off x="0" y="-786196"/>
              <a:ext cx="8672513" cy="561162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8A278EC-4543-40F6-8FDD-DD26C5BE2F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</a:blip>
            <a:srcRect b="12024"/>
            <a:stretch/>
          </p:blipFill>
          <p:spPr>
            <a:xfrm>
              <a:off x="8482012" y="-786196"/>
              <a:ext cx="8672513" cy="561162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217ED7B-5F3A-48B1-A3A8-339DC1030F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</a:blip>
            <a:srcRect b="12024"/>
            <a:stretch/>
          </p:blipFill>
          <p:spPr>
            <a:xfrm>
              <a:off x="0" y="4446775"/>
              <a:ext cx="8672513" cy="561162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9213041-AAEA-4DEA-AF29-EA4FC12199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</a:blip>
            <a:srcRect b="12024"/>
            <a:stretch/>
          </p:blipFill>
          <p:spPr>
            <a:xfrm>
              <a:off x="8482012" y="4446775"/>
              <a:ext cx="8672513" cy="5611625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932B31A0-198E-4DDE-9991-2707D35B90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053" r="87443" b="13158"/>
          <a:stretch/>
        </p:blipFill>
        <p:spPr>
          <a:xfrm rot="10800000">
            <a:off x="13054140" y="370204"/>
            <a:ext cx="2034191" cy="8879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D23AA9-B2C1-4024-87DF-34EBFFDE8C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23" t="62421" r="94000" b="29369"/>
          <a:stretch/>
        </p:blipFill>
        <p:spPr>
          <a:xfrm>
            <a:off x="11668338" y="326730"/>
            <a:ext cx="1053403" cy="97816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A81BF1F-DFF1-40E4-95DF-183691E0D8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23" t="62421" r="94000" b="29369"/>
          <a:stretch/>
        </p:blipFill>
        <p:spPr>
          <a:xfrm>
            <a:off x="10288847" y="326730"/>
            <a:ext cx="1053403" cy="9781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F7B7C45-6B5D-4422-8AE8-05F18C06D5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594" t="65556" r="28658" b="30212"/>
          <a:stretch/>
        </p:blipFill>
        <p:spPr>
          <a:xfrm>
            <a:off x="11793057" y="2235534"/>
            <a:ext cx="661064" cy="71681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C8EDFA5-A86C-4A9C-9214-4E0B7F201D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594" t="65556" r="28658" b="30212"/>
          <a:stretch/>
        </p:blipFill>
        <p:spPr>
          <a:xfrm>
            <a:off x="10648754" y="2219725"/>
            <a:ext cx="661064" cy="7168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58DA7E6-E6AD-4FE7-8339-67968F2C14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525" t="76700" r="14151" b="18200"/>
          <a:stretch/>
        </p:blipFill>
        <p:spPr>
          <a:xfrm>
            <a:off x="13224067" y="2276602"/>
            <a:ext cx="636896" cy="6875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1F2DDA1-2F23-4F78-8CD6-906CA18FBA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525" t="76700" r="14151" b="18200"/>
          <a:stretch/>
        </p:blipFill>
        <p:spPr>
          <a:xfrm>
            <a:off x="14490906" y="2305804"/>
            <a:ext cx="636896" cy="68756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43D49C8-5F42-4411-9E6A-0796F06458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971" b="37997" l="28373" r="50123">
                        <a14:foregroundMark x1="40720" y1="24064" x2="40720" y2="24064"/>
                        <a14:foregroundMark x1="49060" y1="30628" x2="45380" y2="30743"/>
                        <a14:foregroundMark x1="40147" y1="36845" x2="37122" y2="36212"/>
                        <a14:foregroundMark x1="41128" y1="23777" x2="37694" y2="25331"/>
                        <a14:foregroundMark x1="28782" y1="30225" x2="31643" y2="30915"/>
                        <a14:foregroundMark x1="28373" y1="30225" x2="28373" y2="30225"/>
                        <a14:foregroundMark x1="37939" y1="38054" x2="37939" y2="38054"/>
                        <a14:foregroundMark x1="49796" y1="30800" x2="49796" y2="30800"/>
                        <a14:foregroundMark x1="50204" y1="30743" x2="50204" y2="30743"/>
                        <a14:foregroundMark x1="40392" y1="22971" x2="40392" y2="22971"/>
                      </a14:backgroundRemoval>
                    </a14:imgEffect>
                  </a14:imgLayer>
                </a14:imgProps>
              </a:ext>
            </a:extLst>
          </a:blip>
          <a:srcRect l="26973" t="22489" r="48578" b="61228"/>
          <a:stretch/>
        </p:blipFill>
        <p:spPr>
          <a:xfrm>
            <a:off x="10680085" y="3751758"/>
            <a:ext cx="1808753" cy="17108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B610048-AC85-43D0-BA0B-02AC627079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798" b="37018" l="53312" r="70891">
                        <a14:foregroundMark x1="61815" y1="26943" x2="60916" y2="26828"/>
                        <a14:foregroundMark x1="63696" y1="27807" x2="62469" y2="31146"/>
                        <a14:foregroundMark x1="57972" y1="27979" x2="66558" y2="32412"/>
                        <a14:foregroundMark x1="67539" y1="24870" x2="55683" y2="32700"/>
                        <a14:foregroundMark x1="55683" y1="32700" x2="55356" y2="33218"/>
                        <a14:foregroundMark x1="54865" y1="24122" x2="64105" y2="32182"/>
                        <a14:foregroundMark x1="64105" y1="32182" x2="69011" y2="33218"/>
                        <a14:foregroundMark x1="67948" y1="23777" x2="65658" y2="29073"/>
                        <a14:foregroundMark x1="65658" y1="29073" x2="68111" y2="34197"/>
                        <a14:foregroundMark x1="68111" y1="34197" x2="68111" y2="34197"/>
                        <a14:foregroundMark x1="68602" y1="24870" x2="66394" y2="25964"/>
                        <a14:foregroundMark x1="66312" y1="23777" x2="68602" y2="25964"/>
                        <a14:foregroundMark x1="69665" y1="24007" x2="69665" y2="24007"/>
                        <a14:foregroundMark x1="69338" y1="23777" x2="69338" y2="23777"/>
                        <a14:foregroundMark x1="68438" y1="22798" x2="68438" y2="22798"/>
                        <a14:foregroundMark x1="68275" y1="22798" x2="68765" y2="23777"/>
                        <a14:foregroundMark x1="69665" y1="34485" x2="69665" y2="34485"/>
                        <a14:foregroundMark x1="69665" y1="34485" x2="69665" y2="34485"/>
                        <a14:foregroundMark x1="70401" y1="34082" x2="70401" y2="34082"/>
                        <a14:foregroundMark x1="68929" y1="34945" x2="68929" y2="34945"/>
                        <a14:foregroundMark x1="68438" y1="35118" x2="68438" y2="35118"/>
                        <a14:foregroundMark x1="56582" y1="32124" x2="55846" y2="35694"/>
                        <a14:foregroundMark x1="53802" y1="34485" x2="53802" y2="34485"/>
                        <a14:foregroundMark x1="53393" y1="33506" x2="53393" y2="33506"/>
                        <a14:foregroundMark x1="70728" y1="24295" x2="70728" y2="24295"/>
                        <a14:foregroundMark x1="70891" y1="24755" x2="70891" y2="24755"/>
                        <a14:foregroundMark x1="56909" y1="24122" x2="55029" y2="25273"/>
                        <a14:foregroundMark x1="54783" y1="23374" x2="54783" y2="23374"/>
                        <a14:foregroundMark x1="53966" y1="24007" x2="53966" y2="24007"/>
                        <a14:foregroundMark x1="53639" y1="24237" x2="53639" y2="24237"/>
                      </a14:backgroundRemoval>
                    </a14:imgEffect>
                  </a14:imgLayer>
                </a14:imgProps>
              </a:ext>
            </a:extLst>
          </a:blip>
          <a:srcRect l="51626" t="21239" r="26960" b="61228"/>
          <a:stretch/>
        </p:blipFill>
        <p:spPr>
          <a:xfrm>
            <a:off x="13506408" y="3897148"/>
            <a:ext cx="1394920" cy="162221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DC25E6A-6D99-420C-8DF6-3F02670966D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7863" r="79934" b="36223"/>
          <a:stretch/>
        </p:blipFill>
        <p:spPr>
          <a:xfrm>
            <a:off x="11599251" y="7328879"/>
            <a:ext cx="3682147" cy="205492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3D32151-C832-47A3-BC67-9AF94B0CF45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001" r="86573" b="58424"/>
          <a:stretch/>
        </p:blipFill>
        <p:spPr>
          <a:xfrm>
            <a:off x="8909917" y="6723595"/>
            <a:ext cx="1818227" cy="291359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1F8F7666-8B2B-45AE-90CA-BF77A3E1F87B}"/>
              </a:ext>
            </a:extLst>
          </p:cNvPr>
          <p:cNvSpPr txBox="1"/>
          <p:nvPr/>
        </p:nvSpPr>
        <p:spPr>
          <a:xfrm>
            <a:off x="10654214" y="1330516"/>
            <a:ext cx="2069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" panose="020B0604020104020204" pitchFamily="34" charset="0"/>
              </a:rPr>
              <a:t>Lounge Chairs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CC79FD9-9C9B-4535-A860-D50E560D4200}"/>
              </a:ext>
            </a:extLst>
          </p:cNvPr>
          <p:cNvSpPr txBox="1"/>
          <p:nvPr/>
        </p:nvSpPr>
        <p:spPr>
          <a:xfrm>
            <a:off x="12994054" y="1259639"/>
            <a:ext cx="2069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badi" panose="020B0604020104020204" pitchFamily="34" charset="0"/>
              </a:rPr>
              <a:t>Sofa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FF001E1-8F87-495A-88DD-B2902C8B0B57}"/>
              </a:ext>
            </a:extLst>
          </p:cNvPr>
          <p:cNvSpPr txBox="1"/>
          <p:nvPr/>
        </p:nvSpPr>
        <p:spPr>
          <a:xfrm>
            <a:off x="10511311" y="2971081"/>
            <a:ext cx="2069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" panose="020B0604020104020204" pitchFamily="34" charset="0"/>
              </a:rPr>
              <a:t>Square Side Tables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9D790A7-CA20-47A9-9281-DBA39352D21D}"/>
              </a:ext>
            </a:extLst>
          </p:cNvPr>
          <p:cNvSpPr txBox="1"/>
          <p:nvPr/>
        </p:nvSpPr>
        <p:spPr>
          <a:xfrm>
            <a:off x="13212161" y="3017020"/>
            <a:ext cx="2069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" panose="020B0604020104020204" pitchFamily="34" charset="0"/>
              </a:rPr>
              <a:t>Round Side Tables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AB25317-0EEC-403D-83E6-B5E5C2A60458}"/>
              </a:ext>
            </a:extLst>
          </p:cNvPr>
          <p:cNvSpPr txBox="1"/>
          <p:nvPr/>
        </p:nvSpPr>
        <p:spPr>
          <a:xfrm>
            <a:off x="11864609" y="2427624"/>
            <a:ext cx="2069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badi" panose="020B0604020104020204" pitchFamily="34" charset="0"/>
              </a:rPr>
              <a:t>OR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CCA27AA-79F3-4DE4-AF3F-CAE7BE1D3D26}"/>
              </a:ext>
            </a:extLst>
          </p:cNvPr>
          <p:cNvSpPr txBox="1"/>
          <p:nvPr/>
        </p:nvSpPr>
        <p:spPr>
          <a:xfrm>
            <a:off x="10692073" y="5504667"/>
            <a:ext cx="2069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" panose="020B0604020104020204" pitchFamily="34" charset="0"/>
              </a:rPr>
              <a:t>Square Dining Set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A25BFE5-3F82-42CE-94FB-6B35C44D7875}"/>
              </a:ext>
            </a:extLst>
          </p:cNvPr>
          <p:cNvSpPr txBox="1"/>
          <p:nvPr/>
        </p:nvSpPr>
        <p:spPr>
          <a:xfrm>
            <a:off x="13256562" y="5479015"/>
            <a:ext cx="2069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" panose="020B0604020104020204" pitchFamily="34" charset="0"/>
              </a:rPr>
              <a:t>Round Dining Set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9B2DEE8-92EB-4A1E-8F74-3EBDB73EE79E}"/>
              </a:ext>
            </a:extLst>
          </p:cNvPr>
          <p:cNvSpPr txBox="1"/>
          <p:nvPr/>
        </p:nvSpPr>
        <p:spPr>
          <a:xfrm>
            <a:off x="11864609" y="4422540"/>
            <a:ext cx="2069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badi" panose="020B0604020104020204" pitchFamily="34" charset="0"/>
              </a:rPr>
              <a:t>OR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36F878B-3FE9-4665-973E-5187152AC588}"/>
              </a:ext>
            </a:extLst>
          </p:cNvPr>
          <p:cNvSpPr txBox="1"/>
          <p:nvPr/>
        </p:nvSpPr>
        <p:spPr>
          <a:xfrm>
            <a:off x="10157270" y="8107659"/>
            <a:ext cx="2069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badi" panose="020B0604020104020204" pitchFamily="34" charset="0"/>
              </a:rPr>
              <a:t>OR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566C86C-7D83-49E0-B65D-16871857B2DB}"/>
              </a:ext>
            </a:extLst>
          </p:cNvPr>
          <p:cNvSpPr txBox="1"/>
          <p:nvPr/>
        </p:nvSpPr>
        <p:spPr>
          <a:xfrm>
            <a:off x="213154" y="279073"/>
            <a:ext cx="10003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badi" panose="020B0604020104020204" pitchFamily="34" charset="0"/>
              </a:rPr>
              <a:t>Move and rotate the furniture to design your condo! The furniture is already scaled for you!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E56D6-CEE5-44C6-9963-31C3977023E8}"/>
              </a:ext>
            </a:extLst>
          </p:cNvPr>
          <p:cNvGrpSpPr/>
          <p:nvPr/>
        </p:nvGrpSpPr>
        <p:grpSpPr>
          <a:xfrm>
            <a:off x="39115" y="1417183"/>
            <a:ext cx="9020229" cy="8608408"/>
            <a:chOff x="39115" y="1417183"/>
            <a:chExt cx="9020229" cy="860840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089BDC5-D109-4219-B57F-BA0B4D43F90D}"/>
                </a:ext>
              </a:extLst>
            </p:cNvPr>
            <p:cNvGrpSpPr/>
            <p:nvPr/>
          </p:nvGrpSpPr>
          <p:grpSpPr>
            <a:xfrm>
              <a:off x="39115" y="1417183"/>
              <a:ext cx="9020229" cy="8608408"/>
              <a:chOff x="15877" y="83047"/>
              <a:chExt cx="10404446" cy="9929428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CC059163-11DD-47A7-8C7F-A1C060EDB0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852" b="97531" l="1325" r="95582">
                            <a14:foregroundMark x1="56406" y1="6944" x2="56406" y2="6944"/>
                            <a14:foregroundMark x1="56701" y1="6944" x2="64359" y2="11111"/>
                            <a14:foregroundMark x1="64359" y1="11111" x2="75994" y2="12654"/>
                            <a14:foregroundMark x1="75994" y1="12654" x2="83800" y2="18981"/>
                            <a14:foregroundMark x1="83800" y1="18981" x2="93520" y2="50000"/>
                            <a14:foregroundMark x1="93520" y1="50000" x2="92489" y2="62500"/>
                            <a14:foregroundMark x1="92489" y1="62500" x2="89102" y2="72531"/>
                            <a14:foregroundMark x1="89102" y1="72531" x2="74521" y2="89506"/>
                            <a14:foregroundMark x1="74521" y1="89506" x2="35346" y2="88426"/>
                            <a14:foregroundMark x1="92047" y1="36574" x2="92047" y2="36574"/>
                            <a14:foregroundMark x1="95582" y1="52778" x2="95582" y2="52778"/>
                            <a14:foregroundMark x1="88218" y1="68981" x2="88218" y2="68981"/>
                            <a14:foregroundMark x1="82327" y1="87037" x2="82327" y2="87037"/>
                            <a14:foregroundMark x1="13549" y1="71296" x2="13549" y2="71296"/>
                            <a14:foregroundMark x1="6922" y1="71605" x2="6922" y2="71605"/>
                            <a14:foregroundMark x1="2062" y1="71296" x2="2062" y2="71296"/>
                            <a14:foregroundMark x1="13549" y1="27315" x2="13549" y2="27315"/>
                            <a14:foregroundMark x1="13549" y1="31481" x2="13549" y2="31481"/>
                            <a14:foregroundMark x1="13549" y1="37500" x2="13549" y2="37500"/>
                            <a14:foregroundMark x1="16789" y1="8488" x2="16789" y2="8488"/>
                            <a14:foregroundMark x1="21060" y1="10802" x2="21060" y2="10802"/>
                            <a14:foregroundMark x1="21060" y1="9877" x2="21060" y2="9877"/>
                            <a14:foregroundMark x1="35641" y1="7099" x2="35641" y2="7099"/>
                            <a14:foregroundMark x1="37555" y1="1852" x2="37555" y2="1852"/>
                            <a14:foregroundMark x1="4418" y1="76235" x2="4418" y2="76235"/>
                            <a14:foregroundMark x1="6186" y1="74537" x2="6186" y2="74537"/>
                            <a14:foregroundMark x1="8837" y1="96296" x2="8837" y2="96296"/>
                            <a14:foregroundMark x1="85125" y1="94753" x2="85125" y2="94753"/>
                            <a14:foregroundMark x1="86745" y1="96759" x2="86745" y2="96759"/>
                            <a14:foregroundMark x1="82916" y1="97685" x2="82916" y2="97685"/>
                            <a14:foregroundMark x1="32695" y1="97222" x2="32695" y2="97222"/>
                            <a14:foregroundMark x1="92194" y1="68827" x2="92194" y2="68827"/>
                            <a14:foregroundMark x1="37408" y1="6944" x2="37408" y2="6944"/>
                            <a14:foregroundMark x1="40943" y1="5710" x2="40943" y2="5710"/>
                            <a14:foregroundMark x1="57585" y1="10802" x2="57585" y2="10802"/>
                            <a14:foregroundMark x1="1325" y1="11574" x2="1325" y2="11574"/>
                            <a14:foregroundMark x1="6922" y1="68519" x2="6922" y2="68519"/>
                            <a14:foregroundMark x1="4713" y1="69444" x2="4713" y2="69444"/>
                            <a14:foregroundMark x1="16642" y1="90741" x2="16642" y2="90741"/>
                            <a14:backgroundMark x1="17231" y1="90586" x2="24595" y2="90586"/>
                            <a14:backgroundMark x1="10015" y1="62809" x2="2946" y2="62500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5877" y="83047"/>
                <a:ext cx="10404446" cy="9929428"/>
              </a:xfrm>
              <a:prstGeom prst="rect">
                <a:avLst/>
              </a:prstGeom>
            </p:spPr>
          </p:pic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BFB54C7E-6F67-4B8E-B4EB-7D3085A5D341}"/>
                  </a:ext>
                </a:extLst>
              </p:cNvPr>
              <p:cNvGrpSpPr/>
              <p:nvPr/>
            </p:nvGrpSpPr>
            <p:grpSpPr>
              <a:xfrm>
                <a:off x="281971" y="5141740"/>
                <a:ext cx="1129771" cy="1219601"/>
                <a:chOff x="347134" y="5529943"/>
                <a:chExt cx="1129771" cy="1219601"/>
              </a:xfrm>
            </p:grpSpPr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8FDB446A-8A76-4B6B-BFB2-3CBFE0680CB3}"/>
                    </a:ext>
                  </a:extLst>
                </p:cNvPr>
                <p:cNvSpPr/>
                <p:nvPr/>
              </p:nvSpPr>
              <p:spPr>
                <a:xfrm>
                  <a:off x="347134" y="6703825"/>
                  <a:ext cx="1129771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4FD07459-2D42-4E5B-901D-A6100DF39470}"/>
                    </a:ext>
                  </a:extLst>
                </p:cNvPr>
                <p:cNvSpPr/>
                <p:nvPr/>
              </p:nvSpPr>
              <p:spPr>
                <a:xfrm>
                  <a:off x="359229" y="5529943"/>
                  <a:ext cx="1066800" cy="1164771"/>
                </a:xfrm>
                <a:custGeom>
                  <a:avLst/>
                  <a:gdLst>
                    <a:gd name="connsiteX0" fmla="*/ 0 w 1066800"/>
                    <a:gd name="connsiteY0" fmla="*/ 1164771 h 1164771"/>
                    <a:gd name="connsiteX1" fmla="*/ 293914 w 1066800"/>
                    <a:gd name="connsiteY1" fmla="*/ 381000 h 1164771"/>
                    <a:gd name="connsiteX2" fmla="*/ 1066800 w 1066800"/>
                    <a:gd name="connsiteY2" fmla="*/ 0 h 1164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66800" h="1164771">
                      <a:moveTo>
                        <a:pt x="0" y="1164771"/>
                      </a:moveTo>
                      <a:cubicBezTo>
                        <a:pt x="58057" y="869950"/>
                        <a:pt x="116114" y="575129"/>
                        <a:pt x="293914" y="381000"/>
                      </a:cubicBezTo>
                      <a:cubicBezTo>
                        <a:pt x="471714" y="186871"/>
                        <a:pt x="869043" y="68943"/>
                        <a:pt x="1066800" y="0"/>
                      </a:cubicBezTo>
                    </a:path>
                  </a:pathLst>
                </a:cu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C10ACB88-7543-4365-9B70-D26686E65630}"/>
                  </a:ext>
                </a:extLst>
              </p:cNvPr>
              <p:cNvGrpSpPr/>
              <p:nvPr/>
            </p:nvGrpSpPr>
            <p:grpSpPr>
              <a:xfrm flipH="1">
                <a:off x="1411742" y="8052603"/>
                <a:ext cx="1129771" cy="1219601"/>
                <a:chOff x="347134" y="5529943"/>
                <a:chExt cx="1129771" cy="1219601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85B2FDCF-3202-4A43-AA38-AD7A243E8F04}"/>
                    </a:ext>
                  </a:extLst>
                </p:cNvPr>
                <p:cNvSpPr/>
                <p:nvPr/>
              </p:nvSpPr>
              <p:spPr>
                <a:xfrm>
                  <a:off x="347134" y="6703825"/>
                  <a:ext cx="1129771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F07B536D-A8DF-4556-9E1D-026512BE7B69}"/>
                    </a:ext>
                  </a:extLst>
                </p:cNvPr>
                <p:cNvSpPr/>
                <p:nvPr/>
              </p:nvSpPr>
              <p:spPr>
                <a:xfrm>
                  <a:off x="359229" y="5529943"/>
                  <a:ext cx="1066800" cy="1164771"/>
                </a:xfrm>
                <a:custGeom>
                  <a:avLst/>
                  <a:gdLst>
                    <a:gd name="connsiteX0" fmla="*/ 0 w 1066800"/>
                    <a:gd name="connsiteY0" fmla="*/ 1164771 h 1164771"/>
                    <a:gd name="connsiteX1" fmla="*/ 293914 w 1066800"/>
                    <a:gd name="connsiteY1" fmla="*/ 381000 h 1164771"/>
                    <a:gd name="connsiteX2" fmla="*/ 1066800 w 1066800"/>
                    <a:gd name="connsiteY2" fmla="*/ 0 h 1164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66800" h="1164771">
                      <a:moveTo>
                        <a:pt x="0" y="1164771"/>
                      </a:moveTo>
                      <a:cubicBezTo>
                        <a:pt x="58057" y="869950"/>
                        <a:pt x="116114" y="575129"/>
                        <a:pt x="293914" y="381000"/>
                      </a:cubicBezTo>
                      <a:cubicBezTo>
                        <a:pt x="471714" y="186871"/>
                        <a:pt x="869043" y="68943"/>
                        <a:pt x="1066800" y="0"/>
                      </a:cubicBezTo>
                    </a:path>
                  </a:pathLst>
                </a:cu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3A61629-D971-4C9F-A64C-D7CB9E8663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32412" y="8606118"/>
              <a:ext cx="174811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138F27F-AEB4-4979-BAF7-518DBF9976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25988" y="8606118"/>
              <a:ext cx="26894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E0FE851-C7E1-4F1F-A899-5A087BB91C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61675" y="8553424"/>
              <a:ext cx="645459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26" name="Picture 2" descr="North arrow | Free SVG">
            <a:extLst>
              <a:ext uri="{FF2B5EF4-FFF2-40B4-BE49-F238E27FC236}">
                <a16:creationId xmlns:a16="http://schemas.microsoft.com/office/drawing/2014/main" id="{8818526B-B180-4008-ABB0-D24183CE5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465" y="2718553"/>
            <a:ext cx="874387" cy="87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604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B4DB12-BB36-425E-A82D-859755DB226F}"/>
              </a:ext>
            </a:extLst>
          </p:cNvPr>
          <p:cNvSpPr/>
          <p:nvPr/>
        </p:nvSpPr>
        <p:spPr>
          <a:xfrm>
            <a:off x="0" y="0"/>
            <a:ext cx="15544800" cy="10058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2ABCF0-2FCF-44B9-8BC2-E98921D2E796}"/>
              </a:ext>
            </a:extLst>
          </p:cNvPr>
          <p:cNvSpPr txBox="1"/>
          <p:nvPr/>
        </p:nvSpPr>
        <p:spPr>
          <a:xfrm>
            <a:off x="4304212" y="261257"/>
            <a:ext cx="6335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MATERIALS BOARD OF YOUR FINISHES AND FURNITURE SELECTION</a:t>
            </a:r>
          </a:p>
        </p:txBody>
      </p:sp>
    </p:spTree>
    <p:extLst>
      <p:ext uri="{BB962C8B-B14F-4D97-AF65-F5344CB8AC3E}">
        <p14:creationId xmlns:p14="http://schemas.microsoft.com/office/powerpoint/2010/main" val="3116351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47D82C-3221-4562-9DDA-4D75AE33DBCD}"/>
              </a:ext>
            </a:extLst>
          </p:cNvPr>
          <p:cNvSpPr/>
          <p:nvPr/>
        </p:nvSpPr>
        <p:spPr>
          <a:xfrm>
            <a:off x="0" y="0"/>
            <a:ext cx="12249150" cy="6934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FF52C0-F548-45E2-8D91-ED49FA1BC4A1}"/>
              </a:ext>
            </a:extLst>
          </p:cNvPr>
          <p:cNvSpPr txBox="1"/>
          <p:nvPr/>
        </p:nvSpPr>
        <p:spPr>
          <a:xfrm>
            <a:off x="213154" y="279073"/>
            <a:ext cx="11826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badi" panose="020B0604020104020204" pitchFamily="34" charset="0"/>
              </a:rPr>
              <a:t>Choose ONE finish, decorative item, or piece of furniture from each category.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794C0F-734E-4334-AAB3-3C891BC3D059}"/>
              </a:ext>
            </a:extLst>
          </p:cNvPr>
          <p:cNvSpPr txBox="1"/>
          <p:nvPr/>
        </p:nvSpPr>
        <p:spPr>
          <a:xfrm>
            <a:off x="213154" y="990600"/>
            <a:ext cx="1863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PAINT COLOR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D3ADEA-2D89-4075-B404-B1194BCFF0D8}"/>
              </a:ext>
            </a:extLst>
          </p:cNvPr>
          <p:cNvSpPr txBox="1"/>
          <p:nvPr/>
        </p:nvSpPr>
        <p:spPr>
          <a:xfrm>
            <a:off x="2321354" y="990600"/>
            <a:ext cx="232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THROW PILLOWS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2026C3-319C-48DA-BCC8-873059E01947}"/>
              </a:ext>
            </a:extLst>
          </p:cNvPr>
          <p:cNvSpPr txBox="1"/>
          <p:nvPr/>
        </p:nvSpPr>
        <p:spPr>
          <a:xfrm>
            <a:off x="5087251" y="990600"/>
            <a:ext cx="232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BASEBOARD TRIM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338FFA-9A11-41CB-80F7-53CA6977C1AE}"/>
              </a:ext>
            </a:extLst>
          </p:cNvPr>
          <p:cNvSpPr txBox="1"/>
          <p:nvPr/>
        </p:nvSpPr>
        <p:spPr>
          <a:xfrm>
            <a:off x="10304248" y="990600"/>
            <a:ext cx="232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KITCHEN CABIENT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F9B455-B673-4F15-B984-36E3EA03C4E3}"/>
              </a:ext>
            </a:extLst>
          </p:cNvPr>
          <p:cNvSpPr txBox="1"/>
          <p:nvPr/>
        </p:nvSpPr>
        <p:spPr>
          <a:xfrm>
            <a:off x="13007546" y="990600"/>
            <a:ext cx="232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CABINET COLOR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65C8F9-3594-41FD-9A0D-2475897B32D7}"/>
              </a:ext>
            </a:extLst>
          </p:cNvPr>
          <p:cNvSpPr txBox="1"/>
          <p:nvPr/>
        </p:nvSpPr>
        <p:spPr>
          <a:xfrm>
            <a:off x="7600950" y="990600"/>
            <a:ext cx="232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COUNTERTOP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50A84D-C40A-406B-AE5B-F70208B95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04" y="1609794"/>
            <a:ext cx="1371600" cy="1371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4673098-748C-4561-A498-B365050894B6}"/>
              </a:ext>
            </a:extLst>
          </p:cNvPr>
          <p:cNvSpPr txBox="1"/>
          <p:nvPr/>
        </p:nvSpPr>
        <p:spPr>
          <a:xfrm>
            <a:off x="407258" y="2981394"/>
            <a:ext cx="1437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badi" panose="020B0604020104020204" pitchFamily="34" charset="0"/>
              </a:rPr>
              <a:t>SW IVORY LACE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EE4572-0E1A-44EB-BF52-FFFD6FB0E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04" y="5407223"/>
            <a:ext cx="1371600" cy="1371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F6CFF17-71C9-4BD4-A9EF-05DA10064C08}"/>
              </a:ext>
            </a:extLst>
          </p:cNvPr>
          <p:cNvSpPr txBox="1"/>
          <p:nvPr/>
        </p:nvSpPr>
        <p:spPr>
          <a:xfrm>
            <a:off x="407258" y="6778823"/>
            <a:ext cx="1437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badi" panose="020B0604020104020204" pitchFamily="34" charset="0"/>
              </a:rPr>
              <a:t>SW MORNING AT SEA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DF2E042-C725-417E-B77C-AF1C291D1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237" y="7361733"/>
            <a:ext cx="1371600" cy="1371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EE35A98-6958-4CCA-97DF-B5122361E698}"/>
              </a:ext>
            </a:extLst>
          </p:cNvPr>
          <p:cNvSpPr txBox="1"/>
          <p:nvPr/>
        </p:nvSpPr>
        <p:spPr>
          <a:xfrm>
            <a:off x="440381" y="8733333"/>
            <a:ext cx="1437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badi" panose="020B0604020104020204" pitchFamily="34" charset="0"/>
              </a:rPr>
              <a:t>SW EVERGREEN FOG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44C54F1-7083-4528-993E-596F80F217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504" y="3462436"/>
            <a:ext cx="1371600" cy="13716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40D4423-40AD-4190-9D2B-B60E2AC44B6D}"/>
              </a:ext>
            </a:extLst>
          </p:cNvPr>
          <p:cNvSpPr txBox="1"/>
          <p:nvPr/>
        </p:nvSpPr>
        <p:spPr>
          <a:xfrm>
            <a:off x="425879" y="4825146"/>
            <a:ext cx="1437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badi" panose="020B0604020104020204" pitchFamily="34" charset="0"/>
              </a:rPr>
              <a:t>SW SPARE WHITE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E5C7A16-9169-433B-B397-4E84F45CB1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4502" y="1359932"/>
            <a:ext cx="1875717" cy="21025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8FF080-13E7-48DF-AECC-7F5F75AE2C9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271" r="17637"/>
          <a:stretch/>
        </p:blipFill>
        <p:spPr>
          <a:xfrm>
            <a:off x="2554502" y="3459439"/>
            <a:ext cx="1979398" cy="188892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44496C4-0295-4342-A2B0-47C5956E4B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8940" y="5472805"/>
            <a:ext cx="1888928" cy="18889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451A5E9-3B4A-48BF-8E4C-D8E2B851B36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457" r="91848">
                        <a14:foregroundMark x1="89022" y1="16087" x2="89022" y2="16087"/>
                        <a14:foregroundMark x1="91196" y1="15761" x2="91196" y2="15761"/>
                        <a14:foregroundMark x1="91848" y1="86087" x2="91848" y2="86087"/>
                      </a14:backgroundRemoval>
                    </a14:imgEffect>
                  </a14:imgLayer>
                </a14:imgProps>
              </a:ext>
            </a:extLst>
          </a:blip>
          <a:srcRect r="4927"/>
          <a:stretch/>
        </p:blipFill>
        <p:spPr>
          <a:xfrm>
            <a:off x="2281568" y="7358735"/>
            <a:ext cx="2146300" cy="225754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D972654-7F95-48E0-86E7-BC083CB476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60696" y="1434662"/>
            <a:ext cx="1919285" cy="185450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6997DCF-5EDF-43EE-8874-C43F2CFBB21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76141" y="3531362"/>
            <a:ext cx="1803840" cy="195114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0F71206-9C28-4C91-A3FF-8B18C7A934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8418" y="5711288"/>
            <a:ext cx="1803840" cy="132914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01AA7AA-04DB-4CB7-BA5D-56A4FEC9026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18418" y="7269214"/>
            <a:ext cx="1873798" cy="19511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A355B4-F945-439E-BA4A-5294E1F890B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75974" y="1403359"/>
            <a:ext cx="2305451" cy="17290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87C461-393E-477A-BE41-A1C309E106B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65289" y="5527742"/>
            <a:ext cx="2305451" cy="172908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ACB278C-B083-4B63-AB30-53AF2472057D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r="21875"/>
          <a:stretch/>
        </p:blipFill>
        <p:spPr>
          <a:xfrm>
            <a:off x="7667091" y="3456998"/>
            <a:ext cx="2303649" cy="17316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EA2CFBE-CF7B-40BB-B525-D80EC3BE2C9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75974" y="7543041"/>
            <a:ext cx="2308865" cy="173164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5C7BD04-5160-484B-9F94-842AB8667BA7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4728" t="83326" r="83975" b="2281"/>
          <a:stretch/>
        </p:blipFill>
        <p:spPr>
          <a:xfrm>
            <a:off x="11036863" y="6766373"/>
            <a:ext cx="1290238" cy="230142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4D7A5E4-CA1D-4667-9FA6-DC15A8A77339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17640" t="58758" r="69722" b="22804"/>
          <a:stretch/>
        </p:blipFill>
        <p:spPr>
          <a:xfrm>
            <a:off x="11112421" y="4089458"/>
            <a:ext cx="1202975" cy="245700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05787EE-2308-4F38-8947-D31ACEF8860D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3961" t="32379" r="82875" b="48223"/>
          <a:stretch/>
        </p:blipFill>
        <p:spPr>
          <a:xfrm>
            <a:off x="11083253" y="1425152"/>
            <a:ext cx="1202975" cy="248168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B3DA533-2D9F-47F7-85B5-08B89056B79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496694" y="5768553"/>
            <a:ext cx="1353752" cy="135375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00AC24F-6A33-4F65-B815-1A25E51367A8}"/>
              </a:ext>
            </a:extLst>
          </p:cNvPr>
          <p:cNvSpPr txBox="1"/>
          <p:nvPr/>
        </p:nvSpPr>
        <p:spPr>
          <a:xfrm>
            <a:off x="13487882" y="7122305"/>
            <a:ext cx="1437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badi" panose="020B0604020104020204" pitchFamily="34" charset="0"/>
              </a:rPr>
              <a:t>SW DIGNITY BLUE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F852C03-AA27-4F65-806F-CE67B574B76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523679" y="1609794"/>
            <a:ext cx="1353312" cy="135331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5BE02D1-243C-4A8B-A33E-0D7977AEFD33}"/>
              </a:ext>
            </a:extLst>
          </p:cNvPr>
          <p:cNvSpPr txBox="1"/>
          <p:nvPr/>
        </p:nvSpPr>
        <p:spPr>
          <a:xfrm>
            <a:off x="13439145" y="3022551"/>
            <a:ext cx="14378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badi" panose="020B0604020104020204" pitchFamily="34" charset="0"/>
              </a:rPr>
              <a:t>SW HIGH REFLECTIVE WHITE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823E80B-D5C5-458B-B321-7C332987D8D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3523679" y="3851311"/>
            <a:ext cx="1353312" cy="135331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C860E67-96E4-468B-9CE7-745421C506CF}"/>
              </a:ext>
            </a:extLst>
          </p:cNvPr>
          <p:cNvSpPr txBox="1"/>
          <p:nvPr/>
        </p:nvSpPr>
        <p:spPr>
          <a:xfrm>
            <a:off x="13476177" y="5224978"/>
            <a:ext cx="1437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badi" panose="020B0604020104020204" pitchFamily="34" charset="0"/>
              </a:rPr>
              <a:t>SW OLYMPUS WHITE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A3B7480-41D7-49ED-A0F3-F4574A4FAABC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74701" b="70427"/>
          <a:stretch/>
        </p:blipFill>
        <p:spPr>
          <a:xfrm>
            <a:off x="13393224" y="7714302"/>
            <a:ext cx="1598981" cy="128497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5016544A-95A6-4145-BB0C-1CFCB72C0611}"/>
              </a:ext>
            </a:extLst>
          </p:cNvPr>
          <p:cNvSpPr txBox="1"/>
          <p:nvPr/>
        </p:nvSpPr>
        <p:spPr>
          <a:xfrm>
            <a:off x="13356355" y="8994943"/>
            <a:ext cx="1672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badi" panose="020B0604020104020204" pitchFamily="34" charset="0"/>
              </a:rPr>
              <a:t>GOLDEN BROWN 121 STAIN</a:t>
            </a:r>
          </a:p>
        </p:txBody>
      </p:sp>
    </p:spTree>
    <p:extLst>
      <p:ext uri="{BB962C8B-B14F-4D97-AF65-F5344CB8AC3E}">
        <p14:creationId xmlns:p14="http://schemas.microsoft.com/office/powerpoint/2010/main" val="276406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47D82C-3221-4562-9DDA-4D75AE33DBCD}"/>
              </a:ext>
            </a:extLst>
          </p:cNvPr>
          <p:cNvSpPr/>
          <p:nvPr/>
        </p:nvSpPr>
        <p:spPr>
          <a:xfrm>
            <a:off x="0" y="0"/>
            <a:ext cx="12249150" cy="6934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FF52C0-F548-45E2-8D91-ED49FA1BC4A1}"/>
              </a:ext>
            </a:extLst>
          </p:cNvPr>
          <p:cNvSpPr txBox="1"/>
          <p:nvPr/>
        </p:nvSpPr>
        <p:spPr>
          <a:xfrm>
            <a:off x="213154" y="279073"/>
            <a:ext cx="11826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badi" panose="020B0604020104020204" pitchFamily="34" charset="0"/>
              </a:rPr>
              <a:t>Choose ONE finish, decorative item, or piece of furniture from each category.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794C0F-734E-4334-AAB3-3C891BC3D059}"/>
              </a:ext>
            </a:extLst>
          </p:cNvPr>
          <p:cNvSpPr txBox="1"/>
          <p:nvPr/>
        </p:nvSpPr>
        <p:spPr>
          <a:xfrm>
            <a:off x="213154" y="990600"/>
            <a:ext cx="1863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WALL ART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D3ADEA-2D89-4075-B404-B1194BCFF0D8}"/>
              </a:ext>
            </a:extLst>
          </p:cNvPr>
          <p:cNvSpPr txBox="1"/>
          <p:nvPr/>
        </p:nvSpPr>
        <p:spPr>
          <a:xfrm>
            <a:off x="2419800" y="1012379"/>
            <a:ext cx="232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AREA RUG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2026C3-319C-48DA-BCC8-873059E01947}"/>
              </a:ext>
            </a:extLst>
          </p:cNvPr>
          <p:cNvSpPr txBox="1"/>
          <p:nvPr/>
        </p:nvSpPr>
        <p:spPr>
          <a:xfrm>
            <a:off x="5087251" y="990600"/>
            <a:ext cx="232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SOFA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338FFA-9A11-41CB-80F7-53CA6977C1AE}"/>
              </a:ext>
            </a:extLst>
          </p:cNvPr>
          <p:cNvSpPr txBox="1"/>
          <p:nvPr/>
        </p:nvSpPr>
        <p:spPr>
          <a:xfrm>
            <a:off x="10304248" y="990600"/>
            <a:ext cx="2324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SOFA &amp; CHAIR FABRIC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F9B455-B673-4F15-B984-36E3EA03C4E3}"/>
              </a:ext>
            </a:extLst>
          </p:cNvPr>
          <p:cNvSpPr txBox="1"/>
          <p:nvPr/>
        </p:nvSpPr>
        <p:spPr>
          <a:xfrm>
            <a:off x="13007546" y="990600"/>
            <a:ext cx="232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DINING SET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65C8F9-3594-41FD-9A0D-2475897B32D7}"/>
              </a:ext>
            </a:extLst>
          </p:cNvPr>
          <p:cNvSpPr txBox="1"/>
          <p:nvPr/>
        </p:nvSpPr>
        <p:spPr>
          <a:xfrm>
            <a:off x="7772400" y="990600"/>
            <a:ext cx="232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LOUNGE CHAIR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E372D5-99F2-4080-978F-6AE761B2EE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82" t="12424" r="23030" b="12424"/>
          <a:stretch/>
        </p:blipFill>
        <p:spPr>
          <a:xfrm>
            <a:off x="270429" y="1563791"/>
            <a:ext cx="1739832" cy="24084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773C29-8B3B-4AC8-AC61-07AB871171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054" t="63413" r="19501" b="10080"/>
          <a:stretch/>
        </p:blipFill>
        <p:spPr>
          <a:xfrm>
            <a:off x="247481" y="4250802"/>
            <a:ext cx="1762780" cy="24048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34D94D-AD0F-4EF0-B676-F3E6B96E3C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02" r="8527"/>
          <a:stretch/>
        </p:blipFill>
        <p:spPr>
          <a:xfrm>
            <a:off x="213154" y="7048498"/>
            <a:ext cx="2267119" cy="23114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D79C5B-5E3C-4E0D-8804-3492E2E42F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297" t="9392" r="10927" b="9389"/>
          <a:stretch/>
        </p:blipFill>
        <p:spPr>
          <a:xfrm>
            <a:off x="2771511" y="1542675"/>
            <a:ext cx="1559000" cy="24084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F3C280-6386-46C0-965A-5FBB74A954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23" t="10641" r="9248" b="10809"/>
          <a:stretch/>
        </p:blipFill>
        <p:spPr>
          <a:xfrm>
            <a:off x="2771511" y="4250802"/>
            <a:ext cx="1626607" cy="23142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571CF2-7B2F-4ED8-AA09-F004C82220B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129" t="11018" r="7186" b="10321"/>
          <a:stretch/>
        </p:blipFill>
        <p:spPr>
          <a:xfrm>
            <a:off x="2700459" y="6991749"/>
            <a:ext cx="1762781" cy="24248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5C50A0D-78F5-4F82-9BB8-DEFB4340417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8667" b="26889"/>
          <a:stretch/>
        </p:blipFill>
        <p:spPr>
          <a:xfrm>
            <a:off x="4781772" y="1828234"/>
            <a:ext cx="2830199" cy="12578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5964130-EF13-4566-ADA3-4EA21D69664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4942" b="27604"/>
          <a:stretch/>
        </p:blipFill>
        <p:spPr>
          <a:xfrm>
            <a:off x="4536862" y="3643302"/>
            <a:ext cx="3235538" cy="15353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9C6F52-7490-4677-8C5C-8A71351EF9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40643" y="5558087"/>
            <a:ext cx="2912455" cy="19808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242C961-0F9E-46C5-9945-C538321F607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5790" b="12996"/>
          <a:stretch/>
        </p:blipFill>
        <p:spPr>
          <a:xfrm>
            <a:off x="4781772" y="7763749"/>
            <a:ext cx="2843834" cy="14564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2D4F47A-8EC3-430D-AC37-9E66DC54EAB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3275" t="14153" r="24975" b="7468"/>
          <a:stretch/>
        </p:blipFill>
        <p:spPr>
          <a:xfrm>
            <a:off x="8141072" y="1542675"/>
            <a:ext cx="1586756" cy="12478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31910DE-3CD4-43E6-8889-6312C3B3ADF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78146" y="7444591"/>
            <a:ext cx="1772978" cy="177297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BECDF0D-F2D8-49F3-958F-B8DB3B6F0A1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6583" r="20987"/>
          <a:stretch/>
        </p:blipFill>
        <p:spPr>
          <a:xfrm>
            <a:off x="8337735" y="5453238"/>
            <a:ext cx="1193429" cy="191164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DB51D53-3B91-42A7-945B-8E0DAEE5045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8897" t="8337" r="27025" b="7467"/>
          <a:stretch/>
        </p:blipFill>
        <p:spPr>
          <a:xfrm>
            <a:off x="8141072" y="3578056"/>
            <a:ext cx="1613821" cy="16006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A2E6F56-497D-407A-B8A8-473463C2170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37363" y="3197282"/>
            <a:ext cx="1257867" cy="12578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167D686-E4CC-46DE-A777-5BDDB456989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837363" y="1731338"/>
            <a:ext cx="1257867" cy="125786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4D41EEC-9A96-4743-918D-E28CCB63A57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837363" y="4709513"/>
            <a:ext cx="1257867" cy="125786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F6BA65E-9264-45A8-BAFA-4FCF0F09CCE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837363" y="6186724"/>
            <a:ext cx="1257867" cy="12578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05923E-B19C-474E-95A5-895B9B265A5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837363" y="7707136"/>
            <a:ext cx="1257867" cy="125786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322E7E4-2863-41E4-BA62-71788770EAF1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24647" b="27899"/>
          <a:stretch/>
        </p:blipFill>
        <p:spPr>
          <a:xfrm>
            <a:off x="12472149" y="1531117"/>
            <a:ext cx="3072651" cy="145808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FF6C550-3087-4820-8EF4-89EA4EFE2685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8839" t="31060" r="9049" b="20602"/>
          <a:stretch/>
        </p:blipFill>
        <p:spPr>
          <a:xfrm>
            <a:off x="12674273" y="3425595"/>
            <a:ext cx="2724099" cy="160360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9AD72EB-5098-48BA-9461-C2D40C3441CD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t="19262" b="16431"/>
          <a:stretch/>
        </p:blipFill>
        <p:spPr>
          <a:xfrm>
            <a:off x="12474484" y="5220480"/>
            <a:ext cx="3005069" cy="193248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9170495-3FA0-4B37-8FCB-B91848D176B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2597798" y="7538985"/>
            <a:ext cx="2758439" cy="157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41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694863-431F-4FF0-BED6-9557036A2235}"/>
              </a:ext>
            </a:extLst>
          </p:cNvPr>
          <p:cNvSpPr/>
          <p:nvPr/>
        </p:nvSpPr>
        <p:spPr>
          <a:xfrm>
            <a:off x="457650" y="7748443"/>
            <a:ext cx="3683000" cy="107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Plank Flooring | explore Junckers Plank Flooring">
            <a:extLst>
              <a:ext uri="{FF2B5EF4-FFF2-40B4-BE49-F238E27FC236}">
                <a16:creationId xmlns:a16="http://schemas.microsoft.com/office/drawing/2014/main" id="{C08E66D4-868F-4A53-AC91-539AB6DCA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2150" y="1657350"/>
            <a:ext cx="3085650" cy="182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0CB4AF-0E57-42C7-B161-F883A634FA02}"/>
              </a:ext>
            </a:extLst>
          </p:cNvPr>
          <p:cNvSpPr txBox="1"/>
          <p:nvPr/>
        </p:nvSpPr>
        <p:spPr>
          <a:xfrm>
            <a:off x="1186301" y="1122619"/>
            <a:ext cx="2517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FLOORING/ WOOD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6E5A91-F0C6-47BF-9026-DF0C1BD989A6}"/>
              </a:ext>
            </a:extLst>
          </p:cNvPr>
          <p:cNvSpPr txBox="1"/>
          <p:nvPr/>
        </p:nvSpPr>
        <p:spPr>
          <a:xfrm>
            <a:off x="5524948" y="1091924"/>
            <a:ext cx="232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TILE</a:t>
            </a:r>
          </a:p>
        </p:txBody>
      </p:sp>
      <p:pic>
        <p:nvPicPr>
          <p:cNvPr id="2052" name="Picture 4" descr="Home Decorators Collection Water Resistant EIR Silverton Oak 8 mm Thick x  7-1/2 in. Wide x 50-2/3 in Length Laminate Flooring (23.69 sq. ft./ case)  HDCWR18 - The Home Depot">
            <a:extLst>
              <a:ext uri="{FF2B5EF4-FFF2-40B4-BE49-F238E27FC236}">
                <a16:creationId xmlns:a16="http://schemas.microsoft.com/office/drawing/2014/main" id="{33CE6DD8-7B02-48BE-93D3-0F519DCCB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50" y="3873500"/>
            <a:ext cx="3085650" cy="182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UBEAU FLOORS | EXPLORE OUR SELECTION OF HARDWOOD FLOORS | MADE IN CANADA">
            <a:extLst>
              <a:ext uri="{FF2B5EF4-FFF2-40B4-BE49-F238E27FC236}">
                <a16:creationId xmlns:a16="http://schemas.microsoft.com/office/drawing/2014/main" id="{8C6E4D2B-FD09-41B4-A68E-C6179ECDA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50" y="6089650"/>
            <a:ext cx="3085650" cy="173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3/4 in. x 5 in. Cashmere Gray Oak Solid Hardwood Flooring">
            <a:extLst>
              <a:ext uri="{FF2B5EF4-FFF2-40B4-BE49-F238E27FC236}">
                <a16:creationId xmlns:a16="http://schemas.microsoft.com/office/drawing/2014/main" id="{BF1D7079-6FCD-4F70-B6B0-62B891B40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77135" y="7404256"/>
            <a:ext cx="1735679" cy="308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anskrit 9&quot; x 10&quot; Porcelain Pattered Subway Wall &amp; Floor Tile">
            <a:extLst>
              <a:ext uri="{FF2B5EF4-FFF2-40B4-BE49-F238E27FC236}">
                <a16:creationId xmlns:a16="http://schemas.microsoft.com/office/drawing/2014/main" id="{F68F4920-BE80-4EA8-8C51-EA39665DC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593" y="1657350"/>
            <a:ext cx="2119313" cy="211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Sanskrit 9&quot; x 10&quot; Porcelain Patterned Subway Wall and Floor Tile">
            <a:extLst>
              <a:ext uri="{FF2B5EF4-FFF2-40B4-BE49-F238E27FC236}">
                <a16:creationId xmlns:a16="http://schemas.microsoft.com/office/drawing/2014/main" id="{8405DFFF-8F8A-4B21-842E-750C2CCF2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693" y="1657350"/>
            <a:ext cx="2119313" cy="211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Allora 9&quot; x 10&quot; Porcelain Patterned Wall &amp; Floor Tile">
            <a:extLst>
              <a:ext uri="{FF2B5EF4-FFF2-40B4-BE49-F238E27FC236}">
                <a16:creationId xmlns:a16="http://schemas.microsoft.com/office/drawing/2014/main" id="{9D56EA39-99B3-4376-85E1-B454B2CAC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592" y="3886200"/>
            <a:ext cx="2119313" cy="211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Quincy 8&quot; x 8&quot; Porcelain Stone Look Wall &amp; Floor Tile">
            <a:extLst>
              <a:ext uri="{FF2B5EF4-FFF2-40B4-BE49-F238E27FC236}">
                <a16:creationId xmlns:a16="http://schemas.microsoft.com/office/drawing/2014/main" id="{5AAA5267-B3D2-446D-9525-F251259C6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693" y="3908456"/>
            <a:ext cx="2119313" cy="209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id="{A7B72FDF-C953-4449-BCE8-D0A122269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716" y="8063930"/>
            <a:ext cx="2119313" cy="176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>
            <a:extLst>
              <a:ext uri="{FF2B5EF4-FFF2-40B4-BE49-F238E27FC236}">
                <a16:creationId xmlns:a16="http://schemas.microsoft.com/office/drawing/2014/main" id="{028EA800-FF14-4982-9558-DDF9BBB76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592" y="8053283"/>
            <a:ext cx="2119313" cy="174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Nature Tumbled Lava Black Pebble Mosaic Tile">
            <a:extLst>
              <a:ext uri="{FF2B5EF4-FFF2-40B4-BE49-F238E27FC236}">
                <a16:creationId xmlns:a16="http://schemas.microsoft.com/office/drawing/2014/main" id="{015226FC-6426-415E-A298-DAAF8532C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716" y="6162314"/>
            <a:ext cx="2025064" cy="178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Check out the deal on Bedrosians Tuscany - Taupe, Blue, Gray, St Gray &amp;amp;  White Decorative Ceramic Tile at … | Scandinavian interior design,  Decorative tile, Flooring">
            <a:extLst>
              <a:ext uri="{FF2B5EF4-FFF2-40B4-BE49-F238E27FC236}">
                <a16:creationId xmlns:a16="http://schemas.microsoft.com/office/drawing/2014/main" id="{1C7C0D96-CA30-4B04-8CC7-0B27450F8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693" y="6137308"/>
            <a:ext cx="2081211" cy="180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Duneland Grey 11066">
            <a:extLst>
              <a:ext uri="{FF2B5EF4-FFF2-40B4-BE49-F238E27FC236}">
                <a16:creationId xmlns:a16="http://schemas.microsoft.com/office/drawing/2014/main" id="{50D8451B-46A1-4DF2-9264-022FF82EC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1" t="1524" r="13783"/>
          <a:stretch/>
        </p:blipFill>
        <p:spPr bwMode="auto">
          <a:xfrm>
            <a:off x="9888298" y="1657350"/>
            <a:ext cx="2252902" cy="275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Caen Charcoal 10750">
            <a:extLst>
              <a:ext uri="{FF2B5EF4-FFF2-40B4-BE49-F238E27FC236}">
                <a16:creationId xmlns:a16="http://schemas.microsoft.com/office/drawing/2014/main" id="{5DF2556B-A351-47DE-AAE8-143FEEA587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5" t="1610" r="15531"/>
          <a:stretch/>
        </p:blipFill>
        <p:spPr bwMode="auto">
          <a:xfrm>
            <a:off x="12320004" y="1657350"/>
            <a:ext cx="2087853" cy="275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Types of Window Treatments">
            <a:extLst>
              <a:ext uri="{FF2B5EF4-FFF2-40B4-BE49-F238E27FC236}">
                <a16:creationId xmlns:a16="http://schemas.microsoft.com/office/drawing/2014/main" id="{430CF009-AAB3-473E-AE36-0EBFF6563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517" y="4486765"/>
            <a:ext cx="4519559" cy="275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Differences Between Curtains, Drapes, Shades and Blinds">
            <a:extLst>
              <a:ext uri="{FF2B5EF4-FFF2-40B4-BE49-F238E27FC236}">
                <a16:creationId xmlns:a16="http://schemas.microsoft.com/office/drawing/2014/main" id="{33E2AE20-C532-446A-A2E6-CF6D745D27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1"/>
          <a:stretch/>
        </p:blipFill>
        <p:spPr bwMode="auto">
          <a:xfrm>
            <a:off x="9888298" y="7316181"/>
            <a:ext cx="4519558" cy="248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88FA220-717C-4AF5-B68D-7735AE7DA20B}"/>
              </a:ext>
            </a:extLst>
          </p:cNvPr>
          <p:cNvSpPr txBox="1"/>
          <p:nvPr/>
        </p:nvSpPr>
        <p:spPr>
          <a:xfrm>
            <a:off x="10579100" y="1091924"/>
            <a:ext cx="2902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WINDOW TREATMENT</a:t>
            </a:r>
          </a:p>
        </p:txBody>
      </p:sp>
    </p:spTree>
    <p:extLst>
      <p:ext uri="{BB962C8B-B14F-4D97-AF65-F5344CB8AC3E}">
        <p14:creationId xmlns:p14="http://schemas.microsoft.com/office/powerpoint/2010/main" val="3141261628"/>
      </p:ext>
    </p:extLst>
  </p:cSld>
  <p:clrMapOvr>
    <a:masterClrMapping/>
  </p:clrMapOvr>
</p:sld>
</file>

<file path=ppt/theme/theme1.xml><?xml version="1.0" encoding="utf-8"?>
<a:theme xmlns:a="http://schemas.openxmlformats.org/drawingml/2006/main" name="AdornVTI">
  <a:themeElements>
    <a:clrScheme name="AnalogousFromLightSeedRightStep">
      <a:dk1>
        <a:srgbClr val="000000"/>
      </a:dk1>
      <a:lt1>
        <a:srgbClr val="FFFFFF"/>
      </a:lt1>
      <a:dk2>
        <a:srgbClr val="413124"/>
      </a:dk2>
      <a:lt2>
        <a:srgbClr val="E2E8E8"/>
      </a:lt2>
      <a:accent1>
        <a:srgbClr val="C69796"/>
      </a:accent1>
      <a:accent2>
        <a:srgbClr val="BA997F"/>
      </a:accent2>
      <a:accent3>
        <a:srgbClr val="AAA480"/>
      </a:accent3>
      <a:accent4>
        <a:srgbClr val="9BAA74"/>
      </a:accent4>
      <a:accent5>
        <a:srgbClr val="8FAC82"/>
      </a:accent5>
      <a:accent6>
        <a:srgbClr val="78B07E"/>
      </a:accent6>
      <a:hlink>
        <a:srgbClr val="568D8F"/>
      </a:hlink>
      <a:folHlink>
        <a:srgbClr val="7F7F7F"/>
      </a:folHlink>
    </a:clrScheme>
    <a:fontScheme name="Bembo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dornVTI" id="{497E3FA9-5A27-4D12-9D04-917BEF3D1303}" vid="{34192A01-61CA-4566-9818-841C607496F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231</TotalTime>
  <Words>155</Words>
  <Application>Microsoft Office PowerPoint</Application>
  <PresentationFormat>Custom</PresentationFormat>
  <Paragraphs>39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Abadi</vt:lpstr>
      <vt:lpstr>Arial</vt:lpstr>
      <vt:lpstr>Bembo</vt:lpstr>
      <vt:lpstr>AdornVTI</vt:lpstr>
      <vt:lpstr>Condo Design Principles &amp; Elements of Design Related to interior design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Condo Design</dc:title>
  <dc:creator>Kitchens, MaryC</dc:creator>
  <cp:lastModifiedBy>Goldhour, Meirav L</cp:lastModifiedBy>
  <cp:revision>13</cp:revision>
  <dcterms:created xsi:type="dcterms:W3CDTF">2022-02-03T14:33:38Z</dcterms:created>
  <dcterms:modified xsi:type="dcterms:W3CDTF">2022-02-14T16:35:46Z</dcterms:modified>
</cp:coreProperties>
</file>